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48"/>
  </p:notesMasterIdLst>
  <p:handoutMasterIdLst>
    <p:handoutMasterId r:id="rId49"/>
  </p:handoutMasterIdLst>
  <p:sldIdLst>
    <p:sldId id="380" r:id="rId2"/>
    <p:sldId id="606" r:id="rId3"/>
    <p:sldId id="575" r:id="rId4"/>
    <p:sldId id="477" r:id="rId5"/>
    <p:sldId id="615" r:id="rId6"/>
    <p:sldId id="616" r:id="rId7"/>
    <p:sldId id="617" r:id="rId8"/>
    <p:sldId id="620" r:id="rId9"/>
    <p:sldId id="618" r:id="rId10"/>
    <p:sldId id="621" r:id="rId11"/>
    <p:sldId id="622" r:id="rId12"/>
    <p:sldId id="623" r:id="rId13"/>
    <p:sldId id="624" r:id="rId14"/>
    <p:sldId id="625" r:id="rId15"/>
    <p:sldId id="626" r:id="rId16"/>
    <p:sldId id="627" r:id="rId17"/>
    <p:sldId id="628" r:id="rId18"/>
    <p:sldId id="629" r:id="rId19"/>
    <p:sldId id="630" r:id="rId20"/>
    <p:sldId id="631" r:id="rId21"/>
    <p:sldId id="632" r:id="rId22"/>
    <p:sldId id="634" r:id="rId23"/>
    <p:sldId id="635" r:id="rId24"/>
    <p:sldId id="636" r:id="rId25"/>
    <p:sldId id="637" r:id="rId26"/>
    <p:sldId id="638" r:id="rId27"/>
    <p:sldId id="639" r:id="rId28"/>
    <p:sldId id="640" r:id="rId29"/>
    <p:sldId id="641" r:id="rId30"/>
    <p:sldId id="642" r:id="rId31"/>
    <p:sldId id="643" r:id="rId32"/>
    <p:sldId id="644" r:id="rId33"/>
    <p:sldId id="646" r:id="rId34"/>
    <p:sldId id="645" r:id="rId35"/>
    <p:sldId id="647" r:id="rId36"/>
    <p:sldId id="648" r:id="rId37"/>
    <p:sldId id="649" r:id="rId38"/>
    <p:sldId id="650" r:id="rId39"/>
    <p:sldId id="651" r:id="rId40"/>
    <p:sldId id="652" r:id="rId41"/>
    <p:sldId id="653" r:id="rId42"/>
    <p:sldId id="654" r:id="rId43"/>
    <p:sldId id="655" r:id="rId44"/>
    <p:sldId id="656" r:id="rId45"/>
    <p:sldId id="657" r:id="rId46"/>
    <p:sldId id="658" r:id="rId47"/>
  </p:sldIdLst>
  <p:sldSz cx="12161838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74245" autoAdjust="0"/>
  </p:normalViewPr>
  <p:slideViewPr>
    <p:cSldViewPr>
      <p:cViewPr varScale="1">
        <p:scale>
          <a:sx n="85" d="100"/>
          <a:sy n="85" d="100"/>
        </p:scale>
        <p:origin x="804" y="84"/>
      </p:cViewPr>
      <p:guideLst>
        <p:guide orient="horz" pos="2160"/>
        <p:guide pos="383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96B26-ABA5-4D05-A37C-20E3632A5D86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AD096-5737-4D04-90E1-9140EFEBCD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18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B84225E-8FD8-488A-857B-B299F5226660}" type="datetimeFigureOut">
              <a:rPr lang="ru-RU" smtClean="0"/>
              <a:pPr/>
              <a:t>23.03.2019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1279525"/>
            <a:ext cx="612457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6D93089-2B18-4479-9D89-433D55832C1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883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8169A-D17D-4BF4-A5AB-3C4ADEA58CE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098" y="1447801"/>
            <a:ext cx="8803824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2098" y="4777380"/>
            <a:ext cx="8803824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Николай Комиссаренко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9" y="4800587"/>
            <a:ext cx="8803823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2098" y="685800"/>
            <a:ext cx="8803824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9" y="5367325"/>
            <a:ext cx="8803822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7" y="1447800"/>
            <a:ext cx="8803825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7" y="3657600"/>
            <a:ext cx="8803825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0906" y="1447800"/>
            <a:ext cx="797952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5625" y="3771174"/>
            <a:ext cx="7261640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7" y="4350657"/>
            <a:ext cx="8803825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6073" y="971253"/>
            <a:ext cx="79992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07407" y="2613787"/>
            <a:ext cx="79992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7" y="3124201"/>
            <a:ext cx="8803826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2097" y="4777381"/>
            <a:ext cx="8803825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42719" y="6172200"/>
            <a:ext cx="1219200" cy="304045"/>
          </a:xfrm>
        </p:spPr>
        <p:txBody>
          <a:bodyPr/>
          <a:lstStyle>
            <a:lvl1pPr>
              <a:defRPr sz="1400" b="1">
                <a:solidFill>
                  <a:srgbClr val="294A70"/>
                </a:solidFill>
              </a:defRPr>
            </a:lvl1pPr>
          </a:lstStyle>
          <a:p>
            <a:fld id="{B3CFDDAE-045B-41D2-8061-1C73950F8D8B}" type="datetimeFigureOut">
              <a:rPr lang="en-US" smtClean="0"/>
              <a:pPr/>
              <a:t>3/23/2019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2119" y="6096000"/>
            <a:ext cx="3859795" cy="304047"/>
          </a:xfrm>
        </p:spPr>
        <p:txBody>
          <a:bodyPr/>
          <a:lstStyle>
            <a:lvl1pPr>
              <a:defRPr sz="1400" b="1">
                <a:solidFill>
                  <a:srgbClr val="294A7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381" y="1981200"/>
            <a:ext cx="293957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0849" y="2667000"/>
            <a:ext cx="292010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4052" y="1981200"/>
            <a:ext cx="292897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63524" y="2667000"/>
            <a:ext cx="293950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07075" y="1981200"/>
            <a:ext cx="29248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07075" y="2667000"/>
            <a:ext cx="292485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1692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45003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49" y="4250949"/>
            <a:ext cx="293277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0849" y="2209800"/>
            <a:ext cx="2932777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0849" y="4827212"/>
            <a:ext cx="293277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9754" y="4250949"/>
            <a:ext cx="292327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79753" y="2209800"/>
            <a:ext cx="292327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78403" y="4827211"/>
            <a:ext cx="292714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07075" y="4250949"/>
            <a:ext cx="29248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07074" y="2209800"/>
            <a:ext cx="292485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06950" y="4827209"/>
            <a:ext cx="292873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1692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45003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83669" y="430214"/>
            <a:ext cx="174826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49" y="887414"/>
            <a:ext cx="7404785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08092" y="1600201"/>
            <a:ext cx="10945654" cy="4525963"/>
          </a:xfrm>
        </p:spPr>
        <p:txBody>
          <a:bodyPr/>
          <a:lstStyle>
            <a:lvl1pPr>
              <a:buFont typeface="Wingdings" pitchFamily="2" charset="2"/>
              <a:buChar char="v"/>
              <a:defRPr sz="2400" b="1">
                <a:solidFill>
                  <a:schemeClr val="tx2"/>
                </a:solidFill>
              </a:defRPr>
            </a:lvl1pPr>
            <a:lvl2pPr>
              <a:buFont typeface="Wingdings" pitchFamily="2" charset="2"/>
              <a:buChar char="Ø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08092" y="1600201"/>
            <a:ext cx="10945654" cy="4525963"/>
          </a:xfrm>
        </p:spPr>
        <p:txBody>
          <a:bodyPr/>
          <a:lstStyle>
            <a:lvl1pPr>
              <a:buFont typeface="Wingdings" pitchFamily="2" charset="2"/>
              <a:buChar char="v"/>
              <a:defRPr sz="2400" b="1">
                <a:solidFill>
                  <a:schemeClr val="tx2"/>
                </a:solidFill>
              </a:defRPr>
            </a:lvl1pPr>
            <a:lvl2pPr>
              <a:buFont typeface="Wingdings" pitchFamily="2" charset="2"/>
              <a:buChar char="Ø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08092" y="1600201"/>
            <a:ext cx="10945654" cy="4525963"/>
          </a:xfrm>
        </p:spPr>
        <p:txBody>
          <a:bodyPr/>
          <a:lstStyle>
            <a:lvl1pPr>
              <a:buFont typeface="Wingdings" pitchFamily="2" charset="2"/>
              <a:buChar char="v"/>
              <a:defRPr sz="2400" b="1">
                <a:solidFill>
                  <a:schemeClr val="tx2"/>
                </a:solidFill>
              </a:defRPr>
            </a:lvl1pPr>
            <a:lvl2pPr>
              <a:buFont typeface="Wingdings" pitchFamily="2" charset="2"/>
              <a:buChar char="Ø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rgbClr val="294A7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608092" y="1535113"/>
            <a:ext cx="5373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8092" y="2174875"/>
            <a:ext cx="5373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8046" y="1535113"/>
            <a:ext cx="53757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78046" y="2174875"/>
            <a:ext cx="53757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9" y="2861734"/>
            <a:ext cx="8803823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2098" y="4777381"/>
            <a:ext cx="8803824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0583" y="2060576"/>
            <a:ext cx="438546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0505" y="2056093"/>
            <a:ext cx="438546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0583" y="1905000"/>
            <a:ext cx="43854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0583" y="2514600"/>
            <a:ext cx="438546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0507" y="1905000"/>
            <a:ext cx="438546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40507" y="2514600"/>
            <a:ext cx="438546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2"/>
          <p:cNvGrpSpPr>
            <a:grpSpLocks/>
          </p:cNvGrpSpPr>
          <p:nvPr userDrawn="1"/>
        </p:nvGrpSpPr>
        <p:grpSpPr bwMode="auto">
          <a:xfrm>
            <a:off x="1" y="228600"/>
            <a:ext cx="12149169" cy="534988"/>
            <a:chOff x="0" y="0"/>
            <a:chExt cx="5754" cy="33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80" cy="331"/>
            </a:xfrm>
            <a:prstGeom prst="rect">
              <a:avLst/>
            </a:prstGeom>
            <a:gradFill rotWithShape="0">
              <a:gsLst>
                <a:gs pos="0">
                  <a:srgbClr val="CCCCE6"/>
                </a:gs>
                <a:gs pos="100000">
                  <a:srgbClr val="FFFFFF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260" y="85"/>
              <a:ext cx="5495" cy="169"/>
            </a:xfrm>
            <a:prstGeom prst="rect">
              <a:avLst/>
            </a:prstGeom>
            <a:gradFill rotWithShape="0">
              <a:gsLst>
                <a:gs pos="0">
                  <a:srgbClr val="00007D"/>
                </a:gs>
                <a:gs pos="100000">
                  <a:srgbClr val="FFFFFF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258" y="85"/>
              <a:ext cx="87" cy="88"/>
            </a:xfrm>
            <a:prstGeom prst="rect">
              <a:avLst/>
            </a:prstGeom>
            <a:solidFill>
              <a:srgbClr val="CCCC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rgbClr val="CCCC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solidFill>
              <a:srgbClr val="99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173" y="169"/>
              <a:ext cx="86" cy="86"/>
            </a:xfrm>
            <a:prstGeom prst="rect">
              <a:avLst/>
            </a:prstGeom>
            <a:solidFill>
              <a:srgbClr val="CCCC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83" y="85"/>
              <a:ext cx="89" cy="85"/>
            </a:xfrm>
            <a:prstGeom prst="rect">
              <a:avLst/>
            </a:prstGeom>
            <a:solidFill>
              <a:srgbClr val="00007D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258" y="169"/>
              <a:ext cx="87" cy="84"/>
            </a:xfrm>
            <a:prstGeom prst="rect">
              <a:avLst/>
            </a:prstGeom>
            <a:solidFill>
              <a:srgbClr val="99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173" y="253"/>
              <a:ext cx="86" cy="85"/>
            </a:xfrm>
            <a:prstGeom prst="rect">
              <a:avLst/>
            </a:prstGeom>
            <a:solidFill>
              <a:srgbClr val="99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6" y="1447800"/>
            <a:ext cx="3392650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2780" y="1447800"/>
            <a:ext cx="518314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6" y="3129281"/>
            <a:ext cx="3392649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052" y="1854192"/>
            <a:ext cx="50803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32354" y="1143000"/>
            <a:ext cx="319248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7" y="3657600"/>
            <a:ext cx="507239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27025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1864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587714" y="1676400"/>
            <a:ext cx="2812425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79623" y="1"/>
            <a:ext cx="1599420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584588" y="6096000"/>
            <a:ext cx="991276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0583" y="2052919"/>
            <a:ext cx="8924408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29290" y="1791078"/>
            <a:ext cx="990599" cy="3040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24654" y="3225675"/>
            <a:ext cx="3859795" cy="3040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26929" y="295730"/>
            <a:ext cx="836125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"/>
          <p:cNvGrpSpPr>
            <a:grpSpLocks/>
          </p:cNvGrpSpPr>
          <p:nvPr/>
        </p:nvGrpSpPr>
        <p:grpSpPr bwMode="auto">
          <a:xfrm>
            <a:off x="1" y="1"/>
            <a:ext cx="12149169" cy="6848475"/>
            <a:chOff x="0" y="0"/>
            <a:chExt cx="5754" cy="4314"/>
          </a:xfrm>
        </p:grpSpPr>
        <p:sp>
          <p:nvSpPr>
            <p:cNvPr id="13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2208" cy="431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CCE6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1081" y="1064"/>
              <a:ext cx="4674" cy="1596"/>
            </a:xfrm>
            <a:prstGeom prst="rect">
              <a:avLst/>
            </a:prstGeom>
            <a:solidFill>
              <a:srgbClr val="00007D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" name="Group 14"/>
            <p:cNvGrpSpPr>
              <a:grpSpLocks/>
            </p:cNvGrpSpPr>
            <p:nvPr/>
          </p:nvGrpSpPr>
          <p:grpSpPr bwMode="auto">
            <a:xfrm>
              <a:off x="0" y="672"/>
              <a:ext cx="1798" cy="1981"/>
              <a:chOff x="0" y="672"/>
              <a:chExt cx="1798" cy="1981"/>
            </a:xfrm>
          </p:grpSpPr>
          <p:sp>
            <p:nvSpPr>
              <p:cNvPr id="17" name="Rectangle 5"/>
              <p:cNvSpPr>
                <a:spLocks noChangeArrowheads="1"/>
              </p:cNvSpPr>
              <p:nvPr/>
            </p:nvSpPr>
            <p:spPr bwMode="auto">
              <a:xfrm>
                <a:off x="359" y="2250"/>
                <a:ext cx="359" cy="403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Rectangle 6"/>
              <p:cNvSpPr>
                <a:spLocks noChangeArrowheads="1"/>
              </p:cNvSpPr>
              <p:nvPr/>
            </p:nvSpPr>
            <p:spPr bwMode="auto">
              <a:xfrm>
                <a:off x="1075" y="1060"/>
                <a:ext cx="358" cy="403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7"/>
              <p:cNvSpPr>
                <a:spLocks noChangeArrowheads="1"/>
              </p:cNvSpPr>
              <p:nvPr/>
            </p:nvSpPr>
            <p:spPr bwMode="auto">
              <a:xfrm>
                <a:off x="1430" y="672"/>
                <a:ext cx="368" cy="400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Rectangle 8"/>
              <p:cNvSpPr>
                <a:spLocks noChangeArrowheads="1"/>
              </p:cNvSpPr>
              <p:nvPr/>
            </p:nvSpPr>
            <p:spPr bwMode="auto">
              <a:xfrm>
                <a:off x="714" y="2250"/>
                <a:ext cx="365" cy="403"/>
              </a:xfrm>
              <a:prstGeom prst="rect">
                <a:avLst/>
              </a:prstGeom>
              <a:solidFill>
                <a:srgbClr val="00007D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Rectangle 9"/>
              <p:cNvSpPr>
                <a:spLocks noChangeArrowheads="1"/>
              </p:cNvSpPr>
              <p:nvPr/>
            </p:nvSpPr>
            <p:spPr bwMode="auto">
              <a:xfrm>
                <a:off x="1430" y="1060"/>
                <a:ext cx="368" cy="403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10"/>
              <p:cNvSpPr>
                <a:spLocks noChangeArrowheads="1"/>
              </p:cNvSpPr>
              <p:nvPr/>
            </p:nvSpPr>
            <p:spPr bwMode="auto">
              <a:xfrm>
                <a:off x="714" y="1459"/>
                <a:ext cx="365" cy="398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11"/>
              <p:cNvSpPr>
                <a:spLocks noChangeArrowheads="1"/>
              </p:cNvSpPr>
              <p:nvPr/>
            </p:nvSpPr>
            <p:spPr bwMode="auto">
              <a:xfrm>
                <a:off x="0" y="1459"/>
                <a:ext cx="364" cy="398"/>
              </a:xfrm>
              <a:prstGeom prst="rect">
                <a:avLst/>
              </a:prstGeom>
              <a:solidFill>
                <a:srgbClr val="00007D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12"/>
              <p:cNvSpPr>
                <a:spLocks noChangeArrowheads="1"/>
              </p:cNvSpPr>
              <p:nvPr/>
            </p:nvSpPr>
            <p:spPr bwMode="auto">
              <a:xfrm>
                <a:off x="1075" y="1459"/>
                <a:ext cx="358" cy="398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13"/>
              <p:cNvSpPr>
                <a:spLocks noChangeArrowheads="1"/>
              </p:cNvSpPr>
              <p:nvPr/>
            </p:nvSpPr>
            <p:spPr bwMode="auto">
              <a:xfrm>
                <a:off x="359" y="1852"/>
                <a:ext cx="359" cy="405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14"/>
              <p:cNvSpPr>
                <a:spLocks noChangeArrowheads="1"/>
              </p:cNvSpPr>
              <p:nvPr/>
            </p:nvSpPr>
            <p:spPr bwMode="auto">
              <a:xfrm>
                <a:off x="714" y="1852"/>
                <a:ext cx="365" cy="405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708" r:id="rId19"/>
    <p:sldLayoutId id="2147483709" r:id="rId20"/>
    <p:sldLayoutId id="2147483722" r:id="rId21"/>
    <p:sldLayoutId id="2147483662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rgbClr val="294A7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1" i="0" kern="1200">
          <a:solidFill>
            <a:srgbClr val="0070C0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1" i="0" kern="1200">
          <a:solidFill>
            <a:srgbClr val="0070C0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1" i="0" kern="1200">
          <a:solidFill>
            <a:srgbClr val="0070C0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1" i="0" kern="1200">
          <a:solidFill>
            <a:srgbClr val="0070C0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1" i="0" kern="1200">
          <a:solidFill>
            <a:srgbClr val="0070C0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b="1" dirty="0"/>
              <a:t>Администрирование</a:t>
            </a:r>
            <a:br>
              <a:rPr lang="ru-RU" sz="4400" b="1" dirty="0"/>
            </a:br>
            <a:r>
              <a:rPr lang="en-US" sz="4400" b="1" dirty="0"/>
              <a:t>Apache Spark</a:t>
            </a:r>
            <a:br>
              <a:rPr lang="en-US" sz="3600" b="1" dirty="0"/>
            </a:br>
            <a:endParaRPr lang="en-US" sz="1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F7A8F-80E1-4F1A-9E20-002A4AEED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97" y="2324101"/>
            <a:ext cx="177165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/>
              <a:t>Hive</a:t>
            </a:r>
            <a:r>
              <a:rPr lang="ru-RU" dirty="0"/>
              <a:t> с </a:t>
            </a:r>
            <a:r>
              <a:rPr lang="en-US" dirty="0"/>
              <a:t>XML, Parquet, ORC</a:t>
            </a:r>
            <a:endParaRPr lang="ru-R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8E284D-654D-483A-BAD7-03F5B0111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1919" y="2819400"/>
            <a:ext cx="6486525" cy="1809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EABFB8-8323-400F-A4B3-416F538E0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5318" y="243419"/>
            <a:ext cx="719503" cy="129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/>
              <a:t>Hive</a:t>
            </a:r>
            <a:r>
              <a:rPr lang="ru-RU" dirty="0"/>
              <a:t> с </a:t>
            </a:r>
            <a:r>
              <a:rPr lang="en-US" dirty="0"/>
              <a:t>XML, Parquet, ORC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EABFB8-8323-400F-A4B3-416F538E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318" y="243419"/>
            <a:ext cx="719503" cy="129846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FB5154-41D0-4409-A556-8CC3CA12F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8013" y="2255782"/>
            <a:ext cx="10945812" cy="32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19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/>
              <a:t>Hive</a:t>
            </a:r>
            <a:r>
              <a:rPr lang="ru-RU" dirty="0"/>
              <a:t> с </a:t>
            </a:r>
            <a:r>
              <a:rPr lang="en-US" dirty="0"/>
              <a:t>XML, Parquet, ORC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FE8F40-417A-41AD-A70F-AD43CF6A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1DF9A-451F-4A9F-9DE5-AEF9C48CD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11" y="1600201"/>
            <a:ext cx="8341897" cy="411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96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/>
              <a:t>Hive</a:t>
            </a:r>
            <a:r>
              <a:rPr lang="ru-RU" dirty="0"/>
              <a:t> с </a:t>
            </a:r>
            <a:r>
              <a:rPr lang="en-US" dirty="0"/>
              <a:t>XML, Parquet, ORC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FE8F40-417A-41AD-A70F-AD43CF6A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9B431-2315-454C-AC99-CCC8483DB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600201"/>
            <a:ext cx="70104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52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/>
              <a:t>Hive</a:t>
            </a:r>
            <a:r>
              <a:rPr lang="ru-RU" dirty="0"/>
              <a:t> с </a:t>
            </a:r>
            <a:r>
              <a:rPr lang="en-US" dirty="0"/>
              <a:t>XML, Parquet, ORC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FE8F40-417A-41AD-A70F-AD43CF6A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53141-61A3-4709-86C6-E01407267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56" y="1757362"/>
            <a:ext cx="102965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62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/>
              <a:t>RDBMS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FE8F40-417A-41AD-A70F-AD43CF6A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98332-4F8C-4F50-BF58-253C3146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181" y="359042"/>
            <a:ext cx="360986" cy="1241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C23B11-6CB1-4700-BDD8-DB55F8177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600201"/>
            <a:ext cx="26098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81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/>
              <a:t>RDBMS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FE8F40-417A-41AD-A70F-AD43CF6A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98332-4F8C-4F50-BF58-253C3146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181" y="359042"/>
            <a:ext cx="360986" cy="1241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9555EA-C781-49EF-B19C-628F55319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16" y="1563512"/>
            <a:ext cx="94678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44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/>
              <a:t>RDBMS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FE8F40-417A-41AD-A70F-AD43CF6A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98332-4F8C-4F50-BF58-253C3146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181" y="359042"/>
            <a:ext cx="360986" cy="1241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E570B4-DFF1-4FA2-ACED-5E03A764C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06" y="1590675"/>
            <a:ext cx="107918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93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/>
              <a:t>RDBMS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FE8F40-417A-41AD-A70F-AD43CF6A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98332-4F8C-4F50-BF58-253C3146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181" y="359042"/>
            <a:ext cx="360986" cy="1241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C9E4B9-A289-487E-915D-7DE97263D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3" y="1600201"/>
            <a:ext cx="8410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28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/>
              <a:t>RDBMS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FE8F40-417A-41AD-A70F-AD43CF6A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98332-4F8C-4F50-BF58-253C3146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181" y="359042"/>
            <a:ext cx="360986" cy="1241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C9E4B9-A289-487E-915D-7DE97263D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3" y="1600201"/>
            <a:ext cx="8410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77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Модуль 6</a:t>
            </a:r>
          </a:p>
          <a:p>
            <a:r>
              <a:rPr lang="ru-RU" dirty="0"/>
              <a:t>Преподаватель</a:t>
            </a:r>
            <a:r>
              <a:rPr lang="en-US" dirty="0"/>
              <a:t>: </a:t>
            </a:r>
            <a:r>
              <a:rPr lang="ru-RU" dirty="0"/>
              <a:t>БАСОВ ЮРИЙ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/>
              <a:t>RDBMS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FE8F40-417A-41AD-A70F-AD43CF6A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98332-4F8C-4F50-BF58-253C3146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181" y="359042"/>
            <a:ext cx="360986" cy="1241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924B76-0BCD-4F9D-9D1A-F3E3376D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3" y="1570763"/>
            <a:ext cx="10313206" cy="9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72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/>
              <a:t>RDBMS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C95BD7-C023-43E5-9EA8-C85342798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299" y="2547250"/>
            <a:ext cx="4046020" cy="34680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C98332-4F8C-4F50-BF58-253C31467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181" y="359042"/>
            <a:ext cx="360986" cy="1241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924B76-0BCD-4F9D-9D1A-F3E3376D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13" y="1570763"/>
            <a:ext cx="10313206" cy="9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30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/>
              <a:t>RDBMS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FE8F40-417A-41AD-A70F-AD43CF6A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8D5BB-D356-4865-B719-7303871E0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55" y="1524000"/>
            <a:ext cx="8761506" cy="443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52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/>
              <a:t>RDBMS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FE8F40-417A-41AD-A70F-AD43CF6A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103989-1E26-459C-822F-BEF1D2822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600201"/>
            <a:ext cx="28860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73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/>
              <a:t>RDBMS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FE8F40-417A-41AD-A70F-AD43CF6A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70E5D4-6D36-427B-A14A-C6361A747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03" y="1447800"/>
            <a:ext cx="8444627" cy="43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56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/>
              <a:t>RDBMS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FE8F40-417A-41AD-A70F-AD43CF6A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D4E7E-9329-4DE3-95BC-446D1E740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11" y="1600201"/>
            <a:ext cx="7576620" cy="41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5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/>
              <a:t>RDBMS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FE8F40-417A-41AD-A70F-AD43CF6A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E5014-A48D-4263-B303-000718BA4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33" y="1591734"/>
            <a:ext cx="8290718" cy="41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77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/>
              <a:t>RDBMS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FE8F40-417A-41AD-A70F-AD43CF6A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B6BD5-9945-4405-A8DD-5FC25BB29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00" y="1600201"/>
            <a:ext cx="80867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99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/>
              <a:t>RDBMS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FE8F40-417A-41AD-A70F-AD43CF6A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9DD43-1402-4301-A9DC-3EDB988BC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600201"/>
            <a:ext cx="6071993" cy="3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16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/>
              <a:t>RDBMS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FE8F40-417A-41AD-A70F-AD43CF6A5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C21F5D-F94F-403B-916F-BD867FA77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581506"/>
            <a:ext cx="63055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57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нас ждет</a:t>
            </a:r>
            <a:r>
              <a:rPr lang="en-US" dirty="0"/>
              <a:t> 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4513" y="1600200"/>
            <a:ext cx="8924408" cy="419548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Архитектура </a:t>
            </a:r>
            <a:r>
              <a:rPr lang="en-US" dirty="0"/>
              <a:t>Apache Spark </a:t>
            </a:r>
          </a:p>
          <a:p>
            <a:r>
              <a:rPr lang="ru-RU" dirty="0"/>
              <a:t>Особенности управления ресурсами в автономном режиме кластера (</a:t>
            </a:r>
            <a:r>
              <a:rPr lang="en-US" dirty="0"/>
              <a:t>Standalone)</a:t>
            </a:r>
          </a:p>
          <a:p>
            <a:r>
              <a:rPr lang="ru-RU" dirty="0"/>
              <a:t>Особенности управления ресурсами в режиме </a:t>
            </a:r>
            <a:r>
              <a:rPr lang="en-US" dirty="0"/>
              <a:t>Hadoop </a:t>
            </a:r>
            <a:r>
              <a:rPr lang="ru-RU" dirty="0"/>
              <a:t>кластера с </a:t>
            </a:r>
            <a:r>
              <a:rPr lang="en-US" dirty="0"/>
              <a:t>YARN</a:t>
            </a:r>
          </a:p>
          <a:p>
            <a:r>
              <a:rPr lang="ru-RU" dirty="0"/>
              <a:t>Динамическое распределение ресурсов </a:t>
            </a:r>
            <a:r>
              <a:rPr lang="en-US" dirty="0"/>
              <a:t>Dynamic Resource Allocation</a:t>
            </a:r>
          </a:p>
          <a:p>
            <a:r>
              <a:rPr lang="ru-RU" dirty="0"/>
              <a:t>Оптимизация </a:t>
            </a:r>
            <a:r>
              <a:rPr lang="en-US" dirty="0"/>
              <a:t>Apache Spark: </a:t>
            </a:r>
            <a:r>
              <a:rPr lang="ru-RU" dirty="0"/>
              <a:t>использование разделов (</a:t>
            </a:r>
            <a:r>
              <a:rPr lang="en-US" dirty="0"/>
              <a:t>partition </a:t>
            </a:r>
            <a:r>
              <a:rPr lang="en-US" dirty="0" err="1"/>
              <a:t>hash,range,map</a:t>
            </a:r>
            <a:r>
              <a:rPr lang="en-US" dirty="0"/>
              <a:t>, static), </a:t>
            </a:r>
            <a:r>
              <a:rPr lang="ru-RU" dirty="0"/>
              <a:t>управление расписанием (</a:t>
            </a:r>
            <a:r>
              <a:rPr lang="en-US" dirty="0"/>
              <a:t>dynamic, fair scheduler), </a:t>
            </a:r>
            <a:r>
              <a:rPr lang="ru-RU" dirty="0"/>
              <a:t>использование переменных (</a:t>
            </a:r>
            <a:r>
              <a:rPr lang="en-US" dirty="0"/>
              <a:t>shared, broadcast) </a:t>
            </a:r>
            <a:r>
              <a:rPr lang="ru-RU" dirty="0"/>
              <a:t>и аккумуляторов (</a:t>
            </a:r>
            <a:r>
              <a:rPr lang="en-US" dirty="0"/>
              <a:t>accumulators).  </a:t>
            </a:r>
          </a:p>
          <a:p>
            <a:r>
              <a:rPr lang="ru-RU" dirty="0"/>
              <a:t>Использование </a:t>
            </a:r>
            <a:r>
              <a:rPr lang="en-US" dirty="0"/>
              <a:t>Catalyst Optimizer </a:t>
            </a:r>
            <a:r>
              <a:rPr lang="ru-RU" dirty="0"/>
              <a:t>для оптимизации исполнения запросов</a:t>
            </a:r>
          </a:p>
          <a:p>
            <a:r>
              <a:rPr lang="en-US" dirty="0"/>
              <a:t>Project Tungsten - </a:t>
            </a:r>
            <a:r>
              <a:rPr lang="ru-RU" dirty="0"/>
              <a:t>Оптимизация управления памятью и кэшом </a:t>
            </a:r>
            <a:r>
              <a:rPr lang="en-US" dirty="0"/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294801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 err="1"/>
              <a:t>Hbase</a:t>
            </a:r>
            <a:r>
              <a:rPr lang="en-US" dirty="0"/>
              <a:t> (</a:t>
            </a:r>
            <a:r>
              <a:rPr lang="ru-RU" dirty="0"/>
              <a:t>часть 1)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A02779-5F54-460D-984D-419003F01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537" y="1600200"/>
            <a:ext cx="7742763" cy="4525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8DF87A-A62B-424D-9A2E-4E78F4BE3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319" y="693282"/>
            <a:ext cx="367427" cy="89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07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 err="1"/>
              <a:t>Hbase</a:t>
            </a:r>
            <a:r>
              <a:rPr lang="en-US" dirty="0"/>
              <a:t> (</a:t>
            </a:r>
            <a:r>
              <a:rPr lang="ru-RU" dirty="0"/>
              <a:t>часть 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E37CC-7B88-4070-8B89-816CCDE5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60CCB-5172-488D-A4AA-198036BF4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634068"/>
            <a:ext cx="8861200" cy="428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91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 err="1"/>
              <a:t>Hbase</a:t>
            </a:r>
            <a:r>
              <a:rPr lang="en-US" dirty="0"/>
              <a:t> (</a:t>
            </a:r>
            <a:r>
              <a:rPr lang="ru-RU" dirty="0"/>
              <a:t>часть 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E37CC-7B88-4070-8B89-816CCDE5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CEE2C-7951-43A2-866D-7CA78D4A1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551496"/>
            <a:ext cx="7604919" cy="342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07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 err="1"/>
              <a:t>Hbase</a:t>
            </a:r>
            <a:r>
              <a:rPr lang="en-US" dirty="0"/>
              <a:t> (</a:t>
            </a:r>
            <a:r>
              <a:rPr lang="ru-RU" dirty="0"/>
              <a:t>часть 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E37CC-7B88-4070-8B89-816CCDE5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61516-7498-485B-9944-391A8B4DB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611490"/>
            <a:ext cx="7210425" cy="434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10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 err="1"/>
              <a:t>Hbase</a:t>
            </a:r>
            <a:r>
              <a:rPr lang="en-US" dirty="0"/>
              <a:t> (</a:t>
            </a:r>
            <a:r>
              <a:rPr lang="ru-RU" dirty="0"/>
              <a:t>часть 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E37CC-7B88-4070-8B89-816CCDE5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8AA11-1A6F-4523-BB6B-70EF87869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600201"/>
            <a:ext cx="7681119" cy="387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18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 err="1"/>
              <a:t>Hbase</a:t>
            </a:r>
            <a:r>
              <a:rPr lang="en-US" dirty="0"/>
              <a:t> (</a:t>
            </a:r>
            <a:r>
              <a:rPr lang="ru-RU" dirty="0"/>
              <a:t>часть 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E37CC-7B88-4070-8B89-816CCDE5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2644C-A858-40EC-A681-56994472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89" y="1600201"/>
            <a:ext cx="7757319" cy="34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49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 err="1"/>
              <a:t>Hbase</a:t>
            </a:r>
            <a:r>
              <a:rPr lang="en-US" dirty="0"/>
              <a:t> (</a:t>
            </a:r>
            <a:r>
              <a:rPr lang="ru-RU" dirty="0"/>
              <a:t>часть 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E37CC-7B88-4070-8B89-816CCDE5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E959A-4D0C-4444-BC2E-85E4C4D97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78" y="1608058"/>
            <a:ext cx="7681119" cy="364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79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 err="1"/>
              <a:t>Hbase</a:t>
            </a:r>
            <a:r>
              <a:rPr lang="en-US" dirty="0"/>
              <a:t> (</a:t>
            </a:r>
            <a:r>
              <a:rPr lang="ru-RU" dirty="0"/>
              <a:t>часть 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E37CC-7B88-4070-8B89-816CCDE5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5A5A8F-6869-4EC2-9BB7-97207080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676400"/>
            <a:ext cx="8062119" cy="417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26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 err="1"/>
              <a:t>Hbase</a:t>
            </a:r>
            <a:r>
              <a:rPr lang="en-US" dirty="0"/>
              <a:t> (</a:t>
            </a:r>
            <a:r>
              <a:rPr lang="ru-RU" dirty="0"/>
              <a:t>часть 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E37CC-7B88-4070-8B89-816CCDE5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67C1AF-7653-4D17-A858-C961C1DA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65" y="1569157"/>
            <a:ext cx="8685754" cy="449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63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 err="1"/>
              <a:t>Hbase</a:t>
            </a:r>
            <a:r>
              <a:rPr lang="en-US" dirty="0"/>
              <a:t> (</a:t>
            </a:r>
            <a:r>
              <a:rPr lang="ru-RU" dirty="0"/>
              <a:t>часть 1)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197B9FB-EA50-4D33-9B8E-D190F8DA0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721" y="1524000"/>
            <a:ext cx="861364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75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000" dirty="0">
                <a:solidFill>
                  <a:schemeClr val="accent3"/>
                </a:solidFill>
              </a:rPr>
              <a:t>Вопросы</a:t>
            </a:r>
            <a:r>
              <a:rPr lang="en-US" sz="4000" dirty="0">
                <a:solidFill>
                  <a:schemeClr val="accent3"/>
                </a:solidFill>
              </a:rPr>
              <a:t>?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76482" name="AutoShape 2" descr="Image result for вопросы"/>
          <p:cNvSpPr>
            <a:spLocks noChangeAspect="1" noChangeArrowheads="1"/>
          </p:cNvSpPr>
          <p:nvPr/>
        </p:nvSpPr>
        <p:spPr bwMode="auto">
          <a:xfrm>
            <a:off x="206920" y="-144463"/>
            <a:ext cx="405395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484" name="Picture 4" descr="Image result for вопросы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4719" y="2286000"/>
            <a:ext cx="6765022" cy="3190876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 err="1"/>
              <a:t>Hbase</a:t>
            </a:r>
            <a:r>
              <a:rPr lang="en-US" dirty="0"/>
              <a:t> (</a:t>
            </a:r>
            <a:r>
              <a:rPr lang="ru-RU" dirty="0"/>
              <a:t>часть 2)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349895-4596-4200-BC23-FAB1E19B9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074" y="1600201"/>
            <a:ext cx="8905446" cy="3840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AF1BF3-CD75-4A01-AE4F-35718398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9823" y="338471"/>
            <a:ext cx="397502" cy="126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51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 err="1"/>
              <a:t>Hbase</a:t>
            </a:r>
            <a:r>
              <a:rPr lang="en-US" dirty="0"/>
              <a:t> (</a:t>
            </a:r>
            <a:r>
              <a:rPr lang="ru-RU" dirty="0"/>
              <a:t>часть 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F1BF3-CD75-4A01-AE4F-35718398E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823" y="338471"/>
            <a:ext cx="397502" cy="126173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21EA7-FAFD-4650-BEAF-FF7452AC3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74C3F4-C976-4A50-960A-4E57B938C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89" y="1651656"/>
            <a:ext cx="108394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28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 err="1"/>
              <a:t>Hbase</a:t>
            </a:r>
            <a:r>
              <a:rPr lang="en-US" dirty="0"/>
              <a:t> (</a:t>
            </a:r>
            <a:r>
              <a:rPr lang="ru-RU" dirty="0"/>
              <a:t>часть 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F1BF3-CD75-4A01-AE4F-35718398E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823" y="338471"/>
            <a:ext cx="397502" cy="126173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21EA7-FAFD-4650-BEAF-FF7452AC3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B8C0B-AC44-4145-A9ED-CBC84D956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576868"/>
            <a:ext cx="8671719" cy="43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24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 err="1"/>
              <a:t>Hbase</a:t>
            </a:r>
            <a:r>
              <a:rPr lang="en-US" dirty="0"/>
              <a:t> (</a:t>
            </a:r>
            <a:r>
              <a:rPr lang="ru-RU" dirty="0"/>
              <a:t>часть 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F1BF3-CD75-4A01-AE4F-35718398E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823" y="338471"/>
            <a:ext cx="397502" cy="126173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21EA7-FAFD-4650-BEAF-FF7452AC3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2DBFB-9A00-441F-BCD7-0095016D5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600201"/>
            <a:ext cx="9662319" cy="43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20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 err="1"/>
              <a:t>Hbase</a:t>
            </a:r>
            <a:r>
              <a:rPr lang="en-US" dirty="0"/>
              <a:t> (</a:t>
            </a:r>
            <a:r>
              <a:rPr lang="ru-RU" dirty="0"/>
              <a:t>часть 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21EA7-FAFD-4650-BEAF-FF7452AC3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1E0BF-D11D-4899-9E7F-D387DD0C1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54" y="1588912"/>
            <a:ext cx="7206255" cy="361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69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 err="1"/>
              <a:t>Hbase</a:t>
            </a:r>
            <a:r>
              <a:rPr lang="en-US" dirty="0"/>
              <a:t> (</a:t>
            </a:r>
            <a:r>
              <a:rPr lang="ru-RU" dirty="0"/>
              <a:t>часть 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21EA7-FAFD-4650-BEAF-FF7452AC3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2284C-4E47-480C-8B4C-F69C4A80E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608668"/>
            <a:ext cx="5519737" cy="300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30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и </a:t>
            </a:r>
            <a:r>
              <a:rPr lang="en-US" dirty="0" err="1"/>
              <a:t>Hbase</a:t>
            </a:r>
            <a:r>
              <a:rPr lang="en-US" dirty="0"/>
              <a:t> (</a:t>
            </a:r>
            <a:r>
              <a:rPr lang="ru-RU" dirty="0"/>
              <a:t>часть 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21EA7-FAFD-4650-BEAF-FF7452AC3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25B515-5C3F-45A2-BE8A-742CB7871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54" y="1577623"/>
            <a:ext cx="7302865" cy="44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1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вместе с </a:t>
            </a:r>
            <a:r>
              <a:rPr lang="en-US" dirty="0"/>
              <a:t>Hive</a:t>
            </a:r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2C9998-A537-4407-B76E-CEBC67817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513" y="1371600"/>
            <a:ext cx="5968737" cy="4525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51B55-8AF7-4664-BA02-AB7D7FADF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175826" y="152400"/>
            <a:ext cx="430303" cy="140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2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вместе с </a:t>
            </a:r>
            <a:r>
              <a:rPr lang="en-US" dirty="0"/>
              <a:t>Hive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51B55-8AF7-4664-BA02-AB7D7FAD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175826" y="152400"/>
            <a:ext cx="430303" cy="140053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B6ACD-4550-478D-BE30-77AA88208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3CCFD-C5F3-4B5B-ACD8-C2367F565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10" y="1600201"/>
            <a:ext cx="5609875" cy="403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49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вместе с </a:t>
            </a:r>
            <a:r>
              <a:rPr lang="en-US" dirty="0"/>
              <a:t>Hive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51B55-8AF7-4664-BA02-AB7D7FAD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175826" y="152400"/>
            <a:ext cx="430303" cy="140053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B6ACD-4550-478D-BE30-77AA88208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D5CA5-2978-4ABB-B01A-C299E0B72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99" y="1552930"/>
            <a:ext cx="7757319" cy="38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13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вместе с </a:t>
            </a:r>
            <a:r>
              <a:rPr lang="en-US" dirty="0"/>
              <a:t>Hive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51B55-8AF7-4664-BA02-AB7D7FAD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175826" y="152400"/>
            <a:ext cx="430303" cy="140053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B6ACD-4550-478D-BE30-77AA88208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77C34-E9D7-4960-AE1C-043B66B47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75" y="1635907"/>
            <a:ext cx="5852243" cy="415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14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</a:t>
            </a:r>
            <a:r>
              <a:rPr lang="ru-RU" dirty="0"/>
              <a:t>вместе с </a:t>
            </a:r>
            <a:r>
              <a:rPr lang="en-US" dirty="0"/>
              <a:t>Hive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B6ACD-4550-478D-BE30-77AA88208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29439-B4DC-4BFF-A167-745E841D0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538819"/>
            <a:ext cx="7273135" cy="377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262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dsm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bdsm</Template>
  <TotalTime>4477</TotalTime>
  <Words>326</Words>
  <Application>Microsoft Office PowerPoint</Application>
  <PresentationFormat>Custom</PresentationFormat>
  <Paragraphs>58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Century Gothic</vt:lpstr>
      <vt:lpstr>Wingdings</vt:lpstr>
      <vt:lpstr>Wingdings 3</vt:lpstr>
      <vt:lpstr>bdsm</vt:lpstr>
      <vt:lpstr>Администрирование Apache Spark </vt:lpstr>
      <vt:lpstr>Теория</vt:lpstr>
      <vt:lpstr>Что нас ждет ?</vt:lpstr>
      <vt:lpstr>Вопросы?</vt:lpstr>
      <vt:lpstr>Spark вместе с Hive</vt:lpstr>
      <vt:lpstr>Spark вместе с Hive</vt:lpstr>
      <vt:lpstr>Spark вместе с Hive</vt:lpstr>
      <vt:lpstr>Spark вместе с Hive</vt:lpstr>
      <vt:lpstr>Spark вместе с Hive</vt:lpstr>
      <vt:lpstr>Spark и Hive с XML, Parquet, ORC</vt:lpstr>
      <vt:lpstr>Spark и Hive с XML, Parquet, ORC</vt:lpstr>
      <vt:lpstr>Spark и Hive с XML, Parquet, ORC</vt:lpstr>
      <vt:lpstr>Spark и Hive с XML, Parquet, ORC</vt:lpstr>
      <vt:lpstr>Spark и Hive с XML, Parquet, ORC</vt:lpstr>
      <vt:lpstr>Spark и RDBMS</vt:lpstr>
      <vt:lpstr>Spark и RDBMS</vt:lpstr>
      <vt:lpstr>Spark и RDBMS</vt:lpstr>
      <vt:lpstr>Spark и RDBMS</vt:lpstr>
      <vt:lpstr>Spark и RDBMS</vt:lpstr>
      <vt:lpstr>Spark и RDBMS</vt:lpstr>
      <vt:lpstr>Spark и RDBMS</vt:lpstr>
      <vt:lpstr>Spark и RDBMS</vt:lpstr>
      <vt:lpstr>Spark и RDBMS</vt:lpstr>
      <vt:lpstr>Spark и RDBMS</vt:lpstr>
      <vt:lpstr>Spark и RDBMS</vt:lpstr>
      <vt:lpstr>Spark и RDBMS</vt:lpstr>
      <vt:lpstr>Spark и RDBMS</vt:lpstr>
      <vt:lpstr>Spark и RDBMS</vt:lpstr>
      <vt:lpstr>Spark и RDBMS</vt:lpstr>
      <vt:lpstr>Spark и Hbase (часть 1)</vt:lpstr>
      <vt:lpstr>Spark и Hbase (часть 1)</vt:lpstr>
      <vt:lpstr>Spark и Hbase (часть 1)</vt:lpstr>
      <vt:lpstr>Spark и Hbase (часть 1)</vt:lpstr>
      <vt:lpstr>Spark и Hbase (часть 1)</vt:lpstr>
      <vt:lpstr>Spark и Hbase (часть 1)</vt:lpstr>
      <vt:lpstr>Spark и Hbase (часть 1)</vt:lpstr>
      <vt:lpstr>Spark и Hbase (часть 1)</vt:lpstr>
      <vt:lpstr>Spark и Hbase (часть 1)</vt:lpstr>
      <vt:lpstr>Spark и Hbase (часть 1)</vt:lpstr>
      <vt:lpstr>Spark и Hbase (часть 2)</vt:lpstr>
      <vt:lpstr>Spark и Hbase (часть 2)</vt:lpstr>
      <vt:lpstr>Spark и Hbase (часть 2)</vt:lpstr>
      <vt:lpstr>Spark и Hbase (часть 2)</vt:lpstr>
      <vt:lpstr>Spark и Hbase (часть 2)</vt:lpstr>
      <vt:lpstr>Spark и Hbase (часть 2)</vt:lpstr>
      <vt:lpstr>Spark и Hbase (часть 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nick</dc:creator>
  <cp:lastModifiedBy>Yo Basov</cp:lastModifiedBy>
  <cp:revision>346</cp:revision>
  <dcterms:created xsi:type="dcterms:W3CDTF">2018-11-09T09:23:09Z</dcterms:created>
  <dcterms:modified xsi:type="dcterms:W3CDTF">2019-03-23T01:56:57Z</dcterms:modified>
</cp:coreProperties>
</file>